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notesMasterIdLst>
    <p:notesMasterId r:id="rId12"/>
  </p:notesMasterIdLst>
  <p:sldIdLst>
    <p:sldId id="256" r:id="rId2"/>
    <p:sldId id="269" r:id="rId3"/>
    <p:sldId id="273" r:id="rId4"/>
    <p:sldId id="272" r:id="rId5"/>
    <p:sldId id="275" r:id="rId6"/>
    <p:sldId id="276" r:id="rId7"/>
    <p:sldId id="277" r:id="rId8"/>
    <p:sldId id="266" r:id="rId9"/>
    <p:sldId id="274" r:id="rId10"/>
    <p:sldId id="27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92FB86F-D8EF-4348-AE2A-EFC23CAE9D2E}">
          <p14:sldIdLst>
            <p14:sldId id="256"/>
            <p14:sldId id="269"/>
            <p14:sldId id="273"/>
            <p14:sldId id="272"/>
            <p14:sldId id="275"/>
            <p14:sldId id="276"/>
            <p14:sldId id="277"/>
            <p14:sldId id="266"/>
            <p14:sldId id="274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4B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13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B14F3-3D17-4651-B607-12F5E261502F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1A3A2-2601-4703-AABF-386322864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98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C1A3A2-2601-4703-AABF-386322864CB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35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11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87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5551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38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348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864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388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6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0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37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3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9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3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22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45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C2894-F18A-4999-BFE2-5BBA9F091956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23B37-3879-4E41-AF28-C89DAD44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471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hyperlink" Target="https://www.turbosquid.com/3d-models/3d-model-sherman-m4a2-tank-gameready-1639457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hronos.org/ktx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PUOpen-Tools/Compressonator/releases" TargetMode="External"/><Relationship Id="rId7" Type="http://schemas.openxmlformats.org/officeDocument/2006/relationships/hyperlink" Target="https://docs.microsoft.com/en-us/visualstudio/designers/working-with-textures-and-images?view=vs-2022" TargetMode="External"/><Relationship Id="rId2" Type="http://schemas.openxmlformats.org/officeDocument/2006/relationships/hyperlink" Target="https://developer.nvidia.com/nvidia-texture-tools-export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imp.org/" TargetMode="External"/><Relationship Id="rId5" Type="http://schemas.openxmlformats.org/officeDocument/2006/relationships/hyperlink" Target="https://gpuopen.com/archived/cubemapgen/" TargetMode="External"/><Relationship Id="rId4" Type="http://schemas.openxmlformats.org/officeDocument/2006/relationships/hyperlink" Target="https://developer.imaginationtech.com/pvrtextool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khronos.org/KTX-Software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32D7A-BFC8-457A-BCD5-7CA5AAA32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HARDWARE TEXTURES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B9C9CD-A1FC-4A1E-87B0-ADDBA4B43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DEV4 day6</a:t>
            </a:r>
          </a:p>
        </p:txBody>
      </p:sp>
    </p:spTree>
    <p:extLst>
      <p:ext uri="{BB962C8B-B14F-4D97-AF65-F5344CB8AC3E}">
        <p14:creationId xmlns:p14="http://schemas.microsoft.com/office/powerpoint/2010/main" val="1559112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92051-E2ED-4C81-A270-DFA5D8A90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SPECIFIC TEXTURE LOADING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B8608-7745-46AB-9239-5C7908CFB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1450737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46F81-BDB9-4055-80E5-773A73C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Textures ARE CORE TO 3D RENDERING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FD5299-852F-4954-9260-C4FC74F89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65" y="3644889"/>
            <a:ext cx="4701909" cy="28682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A0E336-B8F8-45E9-A910-FDAE8942A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428" y="2097088"/>
            <a:ext cx="4701909" cy="47108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hlinkClick r:id="rId4"/>
            <a:extLst>
              <a:ext uri="{FF2B5EF4-FFF2-40B4-BE49-F238E27FC236}">
                <a16:creationId xmlns:a16="http://schemas.microsoft.com/office/drawing/2014/main" id="{C1C6A3DF-C542-4319-96FA-ACF65EB053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4189" y="3644889"/>
            <a:ext cx="4581146" cy="28682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Arrow: Curved Down 8">
            <a:extLst>
              <a:ext uri="{FF2B5EF4-FFF2-40B4-BE49-F238E27FC236}">
                <a16:creationId xmlns:a16="http://schemas.microsoft.com/office/drawing/2014/main" id="{104F0790-CA51-4D01-B27A-7906FC3A327B}"/>
              </a:ext>
            </a:extLst>
          </p:cNvPr>
          <p:cNvSpPr/>
          <p:nvPr/>
        </p:nvSpPr>
        <p:spPr>
          <a:xfrm>
            <a:off x="3141133" y="1879600"/>
            <a:ext cx="6629400" cy="1752600"/>
          </a:xfrm>
          <a:prstGeom prst="curvedDownArrow">
            <a:avLst>
              <a:gd name="adj1" fmla="val 14705"/>
              <a:gd name="adj2" fmla="val 46486"/>
              <a:gd name="adj3" fmla="val 24564"/>
            </a:avLst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F0B1FD-295C-4D10-A8A3-8A74632156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" r="49439"/>
          <a:stretch/>
        </p:blipFill>
        <p:spPr>
          <a:xfrm>
            <a:off x="3805428" y="2097087"/>
            <a:ext cx="2377440" cy="471083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7725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8E38F-7644-4B6E-B90D-1C0F4CD74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MODELS: USES FOR HARDWARE TEXTURES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C2744-861F-4A5D-B55A-9A4E09805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 Screen Render Targets</a:t>
            </a:r>
          </a:p>
          <a:p>
            <a:pPr lvl="1"/>
            <a:r>
              <a:rPr lang="en-US" dirty="0"/>
              <a:t>The Swap-chain/Back-buffer</a:t>
            </a:r>
          </a:p>
          <a:p>
            <a:r>
              <a:rPr lang="en-US" dirty="0"/>
              <a:t>Off Screen Render Targets</a:t>
            </a:r>
          </a:p>
          <a:p>
            <a:pPr lvl="1"/>
            <a:r>
              <a:rPr lang="en-US" dirty="0"/>
              <a:t>Render To Texture/Post-processing</a:t>
            </a:r>
          </a:p>
          <a:p>
            <a:r>
              <a:rPr lang="en-US" dirty="0"/>
              <a:t>Z/Depth Buffers</a:t>
            </a:r>
          </a:p>
          <a:p>
            <a:pPr lvl="1"/>
            <a:r>
              <a:rPr lang="en-US" dirty="0"/>
              <a:t>Lights can have them too (Shadow Maps)</a:t>
            </a:r>
          </a:p>
          <a:p>
            <a:r>
              <a:rPr lang="en-US" dirty="0"/>
              <a:t>Volume/3D Textures</a:t>
            </a:r>
          </a:p>
          <a:p>
            <a:pPr lvl="1"/>
            <a:r>
              <a:rPr lang="en-US" dirty="0"/>
              <a:t>Voxel Data, 3D Scans, Fluid Simulation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428ADF-4C4F-4893-B111-BA59601CA742}"/>
              </a:ext>
            </a:extLst>
          </p:cNvPr>
          <p:cNvSpPr txBox="1">
            <a:spLocks/>
          </p:cNvSpPr>
          <p:nvPr/>
        </p:nvSpPr>
        <p:spPr>
          <a:xfrm>
            <a:off x="6094412" y="2246841"/>
            <a:ext cx="49545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Cube Maps (6 sided textures)</a:t>
            </a:r>
          </a:p>
          <a:p>
            <a:pPr lvl="1"/>
            <a:r>
              <a:rPr lang="en-US" dirty="0"/>
              <a:t>Skyboxes &amp; Environments Reflections</a:t>
            </a:r>
          </a:p>
          <a:p>
            <a:r>
              <a:rPr lang="en-US" dirty="0"/>
              <a:t>Light Maps</a:t>
            </a:r>
          </a:p>
          <a:p>
            <a:pPr lvl="1"/>
            <a:r>
              <a:rPr lang="en-US" dirty="0"/>
              <a:t>Pre-calculated lighting stored in textures</a:t>
            </a:r>
          </a:p>
          <a:p>
            <a:r>
              <a:rPr lang="en-US" dirty="0"/>
              <a:t>Stencil Buffers</a:t>
            </a:r>
          </a:p>
          <a:p>
            <a:pPr lvl="1"/>
            <a:r>
              <a:rPr lang="en-US" dirty="0"/>
              <a:t>Portals and Mirrors, Stencil Shadows</a:t>
            </a:r>
          </a:p>
          <a:p>
            <a:r>
              <a:rPr lang="en-US" dirty="0"/>
              <a:t>Height/Displacement Maps</a:t>
            </a:r>
          </a:p>
          <a:p>
            <a:pPr lvl="1"/>
            <a:r>
              <a:rPr lang="en-US" dirty="0"/>
              <a:t>For Terrain and other Tessellated surfaces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488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903E6-5D6B-4059-AF92-CFF949018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 FILE FORMATS FOR GPU HARDWARE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B2E77-DD5D-4EF1-A335-D13DC4934C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Khronos Texture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(*.KTX/*.ktx2)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D027C-277D-4076-B5BE-F0E31A958E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Designed for OpenGL and Vulkan</a:t>
            </a:r>
          </a:p>
          <a:p>
            <a:r>
              <a:rPr lang="en-US" dirty="0"/>
              <a:t>Supports Mipmaps</a:t>
            </a:r>
          </a:p>
          <a:p>
            <a:r>
              <a:rPr lang="en-US" dirty="0"/>
              <a:t>Supports Cube maps</a:t>
            </a:r>
          </a:p>
          <a:p>
            <a:r>
              <a:rPr lang="en-US" dirty="0"/>
              <a:t>Supports Hardware Compression</a:t>
            </a:r>
          </a:p>
          <a:p>
            <a:r>
              <a:rPr lang="en-US" dirty="0"/>
              <a:t>Supports HDR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82E932-CC98-4180-87A6-BA8F22A20B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u="sng" dirty="0">
                <a:solidFill>
                  <a:srgbClr val="92D050"/>
                </a:solidFill>
              </a:rPr>
              <a:t>Direct Draw Surface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(*.DDS)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2F4638-8DA3-4672-B078-790E75E597A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Designed for Direct3D(All) </a:t>
            </a:r>
          </a:p>
          <a:p>
            <a:r>
              <a:rPr lang="en-US" dirty="0"/>
              <a:t>Supports Mipmaps</a:t>
            </a:r>
          </a:p>
          <a:p>
            <a:r>
              <a:rPr lang="en-US" dirty="0"/>
              <a:t>Supports Cube maps</a:t>
            </a:r>
          </a:p>
          <a:p>
            <a:r>
              <a:rPr lang="en-US" dirty="0"/>
              <a:t>Supports Hardware Compression</a:t>
            </a:r>
          </a:p>
          <a:p>
            <a:r>
              <a:rPr lang="en-US" dirty="0"/>
              <a:t>Supports HDR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304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534DC-0A55-46D6-A28D-B5618DE43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conversion &amp; enhancement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F95A0-0AB0-4B7A-8693-89BA6F80C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NVidia Texture Tools Exporter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(KTX+DDS)</a:t>
            </a:r>
            <a:endParaRPr lang="en-US" dirty="0">
              <a:solidFill>
                <a:srgbClr val="92D050"/>
              </a:solidFill>
            </a:endParaRPr>
          </a:p>
          <a:p>
            <a:r>
              <a:rPr lang="en-US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AMD’s Compressonator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(KTX+DDS)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FF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PowerVR Texture Tool</a:t>
            </a: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/>
              <a:t>(KTX+DDS)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AMD Cube Map Generator</a:t>
            </a:r>
            <a:r>
              <a:rPr lang="en-US" dirty="0"/>
              <a:t> (legacy)</a:t>
            </a:r>
          </a:p>
          <a:p>
            <a:r>
              <a:rPr lang="en-US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GIMP</a:t>
            </a:r>
            <a:r>
              <a:rPr lang="en-US" dirty="0"/>
              <a:t> Now has native DDS support</a:t>
            </a:r>
          </a:p>
          <a:p>
            <a:r>
              <a:rPr lang="en-US" dirty="0">
                <a:solidFill>
                  <a:srgbClr val="934BC9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 Studio</a:t>
            </a:r>
            <a:r>
              <a:rPr lang="en-US" dirty="0"/>
              <a:t> can open and save DDS files</a:t>
            </a:r>
          </a:p>
        </p:txBody>
      </p:sp>
    </p:spTree>
    <p:extLst>
      <p:ext uri="{BB962C8B-B14F-4D97-AF65-F5344CB8AC3E}">
        <p14:creationId xmlns:p14="http://schemas.microsoft.com/office/powerpoint/2010/main" val="291352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8BCE8-75CD-4FD3-9092-7EA20E259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OTHER COMMON image formats?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4BF4F-0DB5-41AC-ADCF-B8E02E25C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When working with Artists specializing in Game Art it may be possible to request textures in .KTX or .DDS, however most 3D art you come across will use a variety of non-HW-specialized image formats like PNG, TGA, JPG etc.…</a:t>
            </a:r>
          </a:p>
          <a:p>
            <a:r>
              <a:rPr lang="en-US" dirty="0"/>
              <a:t>In this scenario you could load the raw uncompressed image data and generate your own mipmaps, but this approach slows load times and is space inefficient.</a:t>
            </a:r>
          </a:p>
          <a:p>
            <a:r>
              <a:rPr lang="en-US" dirty="0"/>
              <a:t>A more effective solution is to pre-process this data into KTX and/or DDS formats before using it in the renderer.</a:t>
            </a:r>
          </a:p>
          <a:p>
            <a:r>
              <a:rPr lang="en-US" dirty="0"/>
              <a:t>Its possible to do this by hand for now, but most studios have build-tools that traverse their raw game assets and convert them to more specialized game-ready formats.  </a:t>
            </a:r>
          </a:p>
        </p:txBody>
      </p:sp>
    </p:spTree>
    <p:extLst>
      <p:ext uri="{BB962C8B-B14F-4D97-AF65-F5344CB8AC3E}">
        <p14:creationId xmlns:p14="http://schemas.microsoft.com/office/powerpoint/2010/main" val="1886950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25657591-43C8-40C5-B0D8-0FB36E693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564" y="2909815"/>
            <a:ext cx="7487695" cy="103837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EA58B4-410F-44FD-A93E-E87AA1A62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VULKAN DEMO</a:t>
            </a:r>
            <a:r>
              <a:rPr lang="en-US" dirty="0"/>
              <a:t>: THE KTX TEXTURE library (LIBKTX)</a:t>
            </a:r>
          </a:p>
        </p:txBody>
      </p:sp>
    </p:spTree>
    <p:extLst>
      <p:ext uri="{BB962C8B-B14F-4D97-AF65-F5344CB8AC3E}">
        <p14:creationId xmlns:p14="http://schemas.microsoft.com/office/powerpoint/2010/main" val="1081959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2C84CFB-6C02-4BE5-AF90-C4905B58DA0E}"/>
              </a:ext>
            </a:extLst>
          </p:cNvPr>
          <p:cNvSpPr/>
          <p:nvPr/>
        </p:nvSpPr>
        <p:spPr>
          <a:xfrm>
            <a:off x="3971803" y="205040"/>
            <a:ext cx="4248393" cy="64479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13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2587564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122F9-7A1C-41C7-A325-E08778119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SamplERS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F9822-3B7D-442B-A2A0-01B7CB7FC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10094472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2571</TotalTime>
  <Words>349</Words>
  <Application>Microsoft Office PowerPoint</Application>
  <PresentationFormat>Widescreen</PresentationFormat>
  <Paragraphs>52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HARDWARE TEXTURES </vt:lpstr>
      <vt:lpstr>Textures ARE CORE TO 3D RENDERING</vt:lpstr>
      <vt:lpstr>BEYOND MODELS: USES FOR HARDWARE TEXTURES</vt:lpstr>
      <vt:lpstr>TEXTURE FILE FORMATS FOR GPU HARDWARE</vt:lpstr>
      <vt:lpstr>image conversion &amp; enhancement TOOLS</vt:lpstr>
      <vt:lpstr>What about OTHER COMMON image formats?</vt:lpstr>
      <vt:lpstr>VULKAN DEMO: THE KTX TEXTURE library (LIBKTX)</vt:lpstr>
      <vt:lpstr>PowerPoint Presentation</vt:lpstr>
      <vt:lpstr>HARDWARE SamplERS</vt:lpstr>
      <vt:lpstr>API SPECIFIC TEXTURE LOADING SUPPORT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graphics hardware</dc:title>
  <dc:creator>Lari Norri</dc:creator>
  <cp:lastModifiedBy>Lari Norri</cp:lastModifiedBy>
  <cp:revision>103</cp:revision>
  <dcterms:created xsi:type="dcterms:W3CDTF">2021-08-29T16:51:40Z</dcterms:created>
  <dcterms:modified xsi:type="dcterms:W3CDTF">2021-11-11T00:16:34Z</dcterms:modified>
</cp:coreProperties>
</file>

<file path=docProps/thumbnail.jpeg>
</file>